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59" r:id="rId5"/>
    <p:sldId id="260" r:id="rId6"/>
    <p:sldId id="261" r:id="rId7"/>
    <p:sldId id="265" r:id="rId8"/>
    <p:sldId id="264" r:id="rId9"/>
    <p:sldId id="267" r:id="rId10"/>
    <p:sldId id="269" r:id="rId11"/>
    <p:sldId id="268" r:id="rId12"/>
    <p:sldId id="271" r:id="rId13"/>
    <p:sldId id="272" r:id="rId14"/>
    <p:sldId id="273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81B8"/>
    <a:srgbClr val="A563A0"/>
    <a:srgbClr val="EC9496"/>
    <a:srgbClr val="E15759"/>
    <a:srgbClr val="CC3399"/>
    <a:srgbClr val="FF33CC"/>
    <a:srgbClr val="FF6600"/>
    <a:srgbClr val="E05D62"/>
    <a:srgbClr val="E87C7F"/>
    <a:srgbClr val="987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E7AE8-80E5-47B9-B2AB-BE068BD92D41}" v="82" dt="2023-11-22T13:31:33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706" autoAdjust="0"/>
  </p:normalViewPr>
  <p:slideViewPr>
    <p:cSldViewPr snapToGrid="0" snapToObjects="1">
      <p:cViewPr varScale="1">
        <p:scale>
          <a:sx n="72" d="100"/>
          <a:sy n="72" d="100"/>
        </p:scale>
        <p:origin x="6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nica Patnaik" userId="309cb81dc74f0d07" providerId="LiveId" clId="{566E7AE8-80E5-47B9-B2AB-BE068BD92D41}"/>
    <pc:docChg chg="undo redo custSel delSld modSld">
      <pc:chgData name="Mounica Patnaik" userId="309cb81dc74f0d07" providerId="LiveId" clId="{566E7AE8-80E5-47B9-B2AB-BE068BD92D41}" dt="2023-11-22T13:28:38.858" v="567" actId="20577"/>
      <pc:docMkLst>
        <pc:docMk/>
      </pc:docMkLst>
      <pc:sldChg chg="modSp mod">
        <pc:chgData name="Mounica Patnaik" userId="309cb81dc74f0d07" providerId="LiveId" clId="{566E7AE8-80E5-47B9-B2AB-BE068BD92D41}" dt="2023-11-22T11:15:08.418" v="41" actId="20577"/>
        <pc:sldMkLst>
          <pc:docMk/>
          <pc:sldMk cId="0" sldId="257"/>
        </pc:sldMkLst>
        <pc:spChg chg="mod">
          <ac:chgData name="Mounica Patnaik" userId="309cb81dc74f0d07" providerId="LiveId" clId="{566E7AE8-80E5-47B9-B2AB-BE068BD92D41}" dt="2023-11-22T11:15:08.418" v="41" actId="20577"/>
          <ac:spMkLst>
            <pc:docMk/>
            <pc:sldMk cId="0" sldId="257"/>
            <ac:spMk id="18" creationId="{BEC246C9-5A6D-679C-0144-E85320769E40}"/>
          </ac:spMkLst>
        </pc:spChg>
      </pc:sldChg>
      <pc:sldChg chg="modSp mod">
        <pc:chgData name="Mounica Patnaik" userId="309cb81dc74f0d07" providerId="LiveId" clId="{566E7AE8-80E5-47B9-B2AB-BE068BD92D41}" dt="2023-11-22T13:05:51.008" v="478" actId="1036"/>
        <pc:sldMkLst>
          <pc:docMk/>
          <pc:sldMk cId="0" sldId="259"/>
        </pc:sldMkLst>
        <pc:spChg chg="mod">
          <ac:chgData name="Mounica Patnaik" userId="309cb81dc74f0d07" providerId="LiveId" clId="{566E7AE8-80E5-47B9-B2AB-BE068BD92D41}" dt="2023-11-22T13:05:23.527" v="477" actId="1038"/>
          <ac:spMkLst>
            <pc:docMk/>
            <pc:sldMk cId="0" sldId="259"/>
            <ac:spMk id="45" creationId="{9BC2CFC9-145A-7D45-AE11-90A288D77F10}"/>
          </ac:spMkLst>
        </pc:spChg>
        <pc:spChg chg="mod">
          <ac:chgData name="Mounica Patnaik" userId="309cb81dc74f0d07" providerId="LiveId" clId="{566E7AE8-80E5-47B9-B2AB-BE068BD92D41}" dt="2023-11-22T13:05:51.008" v="478" actId="1036"/>
          <ac:spMkLst>
            <pc:docMk/>
            <pc:sldMk cId="0" sldId="259"/>
            <ac:spMk id="47" creationId="{0A76A05D-54E5-93EA-5AD1-2FFFBB7C6DBF}"/>
          </ac:spMkLst>
        </pc:spChg>
      </pc:sldChg>
      <pc:sldChg chg="modSp mod">
        <pc:chgData name="Mounica Patnaik" userId="309cb81dc74f0d07" providerId="LiveId" clId="{566E7AE8-80E5-47B9-B2AB-BE068BD92D41}" dt="2023-11-22T13:28:38.858" v="567" actId="20577"/>
        <pc:sldMkLst>
          <pc:docMk/>
          <pc:sldMk cId="0" sldId="260"/>
        </pc:sldMkLst>
        <pc:spChg chg="mod">
          <ac:chgData name="Mounica Patnaik" userId="309cb81dc74f0d07" providerId="LiveId" clId="{566E7AE8-80E5-47B9-B2AB-BE068BD92D41}" dt="2023-11-22T13:21:04.343" v="491" actId="14100"/>
          <ac:spMkLst>
            <pc:docMk/>
            <pc:sldMk cId="0" sldId="260"/>
            <ac:spMk id="3" creationId="{00000000-0000-0000-0000-000000000000}"/>
          </ac:spMkLst>
        </pc:spChg>
        <pc:spChg chg="mod ord">
          <ac:chgData name="Mounica Patnaik" userId="309cb81dc74f0d07" providerId="LiveId" clId="{566E7AE8-80E5-47B9-B2AB-BE068BD92D41}" dt="2023-11-22T13:22:56.233" v="499" actId="1076"/>
          <ac:spMkLst>
            <pc:docMk/>
            <pc:sldMk cId="0" sldId="260"/>
            <ac:spMk id="33" creationId="{9259D67E-875D-AAAC-1C1E-95EE7B2AB4F7}"/>
          </ac:spMkLst>
        </pc:spChg>
        <pc:spChg chg="mod">
          <ac:chgData name="Mounica Patnaik" userId="309cb81dc74f0d07" providerId="LiveId" clId="{566E7AE8-80E5-47B9-B2AB-BE068BD92D41}" dt="2023-11-22T10:40:06.039" v="12" actId="1037"/>
          <ac:spMkLst>
            <pc:docMk/>
            <pc:sldMk cId="0" sldId="260"/>
            <ac:spMk id="34" creationId="{30A241DB-BD63-D651-B545-B6A71E8952AC}"/>
          </ac:spMkLst>
        </pc:spChg>
        <pc:spChg chg="mod">
          <ac:chgData name="Mounica Patnaik" userId="309cb81dc74f0d07" providerId="LiveId" clId="{566E7AE8-80E5-47B9-B2AB-BE068BD92D41}" dt="2023-11-22T13:26:08.044" v="555" actId="20577"/>
          <ac:spMkLst>
            <pc:docMk/>
            <pc:sldMk cId="0" sldId="260"/>
            <ac:spMk id="36" creationId="{A9AAE89B-E04C-4C89-31AB-2CEEF1CC34E2}"/>
          </ac:spMkLst>
        </pc:spChg>
        <pc:spChg chg="mod">
          <ac:chgData name="Mounica Patnaik" userId="309cb81dc74f0d07" providerId="LiveId" clId="{566E7AE8-80E5-47B9-B2AB-BE068BD92D41}" dt="2023-11-22T13:28:38.858" v="567" actId="20577"/>
          <ac:spMkLst>
            <pc:docMk/>
            <pc:sldMk cId="0" sldId="260"/>
            <ac:spMk id="37" creationId="{BE68A142-58CD-38D4-5140-21654A5EBA41}"/>
          </ac:spMkLst>
        </pc:spChg>
      </pc:sldChg>
      <pc:sldChg chg="modAnim">
        <pc:chgData name="Mounica Patnaik" userId="309cb81dc74f0d07" providerId="LiveId" clId="{566E7AE8-80E5-47B9-B2AB-BE068BD92D41}" dt="2023-11-22T11:49:56.224" v="440"/>
        <pc:sldMkLst>
          <pc:docMk/>
          <pc:sldMk cId="0" sldId="261"/>
        </pc:sldMkLst>
      </pc:sldChg>
      <pc:sldChg chg="del">
        <pc:chgData name="Mounica Patnaik" userId="309cb81dc74f0d07" providerId="LiveId" clId="{566E7AE8-80E5-47B9-B2AB-BE068BD92D41}" dt="2023-11-22T11:41:47.464" v="398" actId="47"/>
        <pc:sldMkLst>
          <pc:docMk/>
          <pc:sldMk cId="0" sldId="263"/>
        </pc:sldMkLst>
      </pc:sldChg>
      <pc:sldChg chg="addSp delSp modSp mod">
        <pc:chgData name="Mounica Patnaik" userId="309cb81dc74f0d07" providerId="LiveId" clId="{566E7AE8-80E5-47B9-B2AB-BE068BD92D41}" dt="2023-11-22T11:57:27.856" v="464"/>
        <pc:sldMkLst>
          <pc:docMk/>
          <pc:sldMk cId="3209129684" sldId="265"/>
        </pc:sldMkLst>
        <pc:spChg chg="add mod">
          <ac:chgData name="Mounica Patnaik" userId="309cb81dc74f0d07" providerId="LiveId" clId="{566E7AE8-80E5-47B9-B2AB-BE068BD92D41}" dt="2023-11-22T11:06:07.008" v="29" actId="1076"/>
          <ac:spMkLst>
            <pc:docMk/>
            <pc:sldMk cId="3209129684" sldId="265"/>
            <ac:spMk id="5" creationId="{B9F7DF45-4FC6-D80B-BE8E-EBCD0D657880}"/>
          </ac:spMkLst>
        </pc:spChg>
        <pc:spChg chg="mod">
          <ac:chgData name="Mounica Patnaik" userId="309cb81dc74f0d07" providerId="LiveId" clId="{566E7AE8-80E5-47B9-B2AB-BE068BD92D41}" dt="2023-11-22T11:57:27.856" v="464"/>
          <ac:spMkLst>
            <pc:docMk/>
            <pc:sldMk cId="3209129684" sldId="265"/>
            <ac:spMk id="21" creationId="{D3788188-CA37-53C6-DBAE-98F448A1464F}"/>
          </ac:spMkLst>
        </pc:spChg>
        <pc:picChg chg="add mod">
          <ac:chgData name="Mounica Patnaik" userId="309cb81dc74f0d07" providerId="LiveId" clId="{566E7AE8-80E5-47B9-B2AB-BE068BD92D41}" dt="2023-11-22T11:05:48.571" v="27"/>
          <ac:picMkLst>
            <pc:docMk/>
            <pc:sldMk cId="3209129684" sldId="265"/>
            <ac:picMk id="4" creationId="{EA252620-35AB-15AD-C99F-6F23819EAE10}"/>
          </ac:picMkLst>
        </pc:picChg>
        <pc:picChg chg="del">
          <ac:chgData name="Mounica Patnaik" userId="309cb81dc74f0d07" providerId="LiveId" clId="{566E7AE8-80E5-47B9-B2AB-BE068BD92D41}" dt="2023-11-22T11:05:48.083" v="26" actId="478"/>
          <ac:picMkLst>
            <pc:docMk/>
            <pc:sldMk cId="3209129684" sldId="265"/>
            <ac:picMk id="18" creationId="{2233402C-70CB-A9B0-4EA0-BFAA65960D2D}"/>
          </ac:picMkLst>
        </pc:picChg>
      </pc:sldChg>
      <pc:sldChg chg="modSp mod modTransition modAnim">
        <pc:chgData name="Mounica Patnaik" userId="309cb81dc74f0d07" providerId="LiveId" clId="{566E7AE8-80E5-47B9-B2AB-BE068BD92D41}" dt="2023-11-22T13:02:09.179" v="472" actId="207"/>
        <pc:sldMkLst>
          <pc:docMk/>
          <pc:sldMk cId="122709584" sldId="268"/>
        </pc:sldMkLst>
        <pc:spChg chg="mod">
          <ac:chgData name="Mounica Patnaik" userId="309cb81dc74f0d07" providerId="LiveId" clId="{566E7AE8-80E5-47B9-B2AB-BE068BD92D41}" dt="2023-11-22T11:16:04.018" v="42" actId="14100"/>
          <ac:spMkLst>
            <pc:docMk/>
            <pc:sldMk cId="122709584" sldId="268"/>
            <ac:spMk id="31" creationId="{1ED52048-2E03-9591-00D0-A47D6134E44B}"/>
          </ac:spMkLst>
        </pc:spChg>
        <pc:spChg chg="mod">
          <ac:chgData name="Mounica Patnaik" userId="309cb81dc74f0d07" providerId="LiveId" clId="{566E7AE8-80E5-47B9-B2AB-BE068BD92D41}" dt="2023-11-22T13:02:09.179" v="472" actId="207"/>
          <ac:spMkLst>
            <pc:docMk/>
            <pc:sldMk cId="122709584" sldId="268"/>
            <ac:spMk id="34" creationId="{70EC11F7-6D6B-C7A9-2383-965816245408}"/>
          </ac:spMkLst>
        </pc:spChg>
        <pc:spChg chg="mod">
          <ac:chgData name="Mounica Patnaik" userId="309cb81dc74f0d07" providerId="LiveId" clId="{566E7AE8-80E5-47B9-B2AB-BE068BD92D41}" dt="2023-11-22T11:16:07.917" v="43" actId="14100"/>
          <ac:spMkLst>
            <pc:docMk/>
            <pc:sldMk cId="122709584" sldId="268"/>
            <ac:spMk id="35" creationId="{E6ABB6D6-BE89-9D79-AF92-11EED46414E7}"/>
          </ac:spMkLst>
        </pc:spChg>
        <pc:spChg chg="mod">
          <ac:chgData name="Mounica Patnaik" userId="309cb81dc74f0d07" providerId="LiveId" clId="{566E7AE8-80E5-47B9-B2AB-BE068BD92D41}" dt="2023-11-22T11:16:11.023" v="44" actId="14100"/>
          <ac:spMkLst>
            <pc:docMk/>
            <pc:sldMk cId="122709584" sldId="268"/>
            <ac:spMk id="36" creationId="{78CD3024-04AD-B16D-88A8-53F04C8FCD07}"/>
          </ac:spMkLst>
        </pc:spChg>
        <pc:spChg chg="mod">
          <ac:chgData name="Mounica Patnaik" userId="309cb81dc74f0d07" providerId="LiveId" clId="{566E7AE8-80E5-47B9-B2AB-BE068BD92D41}" dt="2023-11-22T11:16:13.877" v="45" actId="14100"/>
          <ac:spMkLst>
            <pc:docMk/>
            <pc:sldMk cId="122709584" sldId="268"/>
            <ac:spMk id="37" creationId="{91BF9623-3C17-BC4F-7707-B2AC39EE67B4}"/>
          </ac:spMkLst>
        </pc:spChg>
      </pc:sldChg>
      <pc:sldChg chg="addSp delSp modSp mod delAnim modAnim">
        <pc:chgData name="Mounica Patnaik" userId="309cb81dc74f0d07" providerId="LiveId" clId="{566E7AE8-80E5-47B9-B2AB-BE068BD92D41}" dt="2023-11-22T11:14:03.183" v="33" actId="14100"/>
        <pc:sldMkLst>
          <pc:docMk/>
          <pc:sldMk cId="3221617269" sldId="269"/>
        </pc:sldMkLst>
        <pc:picChg chg="add mod">
          <ac:chgData name="Mounica Patnaik" userId="309cb81dc74f0d07" providerId="LiveId" clId="{566E7AE8-80E5-47B9-B2AB-BE068BD92D41}" dt="2023-11-22T11:14:03.183" v="33" actId="14100"/>
          <ac:picMkLst>
            <pc:docMk/>
            <pc:sldMk cId="3221617269" sldId="269"/>
            <ac:picMk id="4" creationId="{FB6BA968-99F4-307E-5A3A-B6C317708F93}"/>
          </ac:picMkLst>
        </pc:picChg>
        <pc:picChg chg="del">
          <ac:chgData name="Mounica Patnaik" userId="309cb81dc74f0d07" providerId="LiveId" clId="{566E7AE8-80E5-47B9-B2AB-BE068BD92D41}" dt="2023-11-22T11:13:54.452" v="30" actId="478"/>
          <ac:picMkLst>
            <pc:docMk/>
            <pc:sldMk cId="3221617269" sldId="269"/>
            <ac:picMk id="11" creationId="{7E770093-B1C4-C641-99FF-6C726FB1A2A0}"/>
          </ac:picMkLst>
        </pc:picChg>
      </pc:sldChg>
      <pc:sldChg chg="addSp delSp modSp mod modTransition modAnim">
        <pc:chgData name="Mounica Patnaik" userId="309cb81dc74f0d07" providerId="LiveId" clId="{566E7AE8-80E5-47B9-B2AB-BE068BD92D41}" dt="2023-11-22T13:08:53.571" v="486" actId="255"/>
        <pc:sldMkLst>
          <pc:docMk/>
          <pc:sldMk cId="2421397470" sldId="271"/>
        </pc:sldMkLst>
        <pc:spChg chg="add del mod">
          <ac:chgData name="Mounica Patnaik" userId="309cb81dc74f0d07" providerId="LiveId" clId="{566E7AE8-80E5-47B9-B2AB-BE068BD92D41}" dt="2023-11-22T13:08:37.770" v="484" actId="20577"/>
          <ac:spMkLst>
            <pc:docMk/>
            <pc:sldMk cId="2421397470" sldId="271"/>
            <ac:spMk id="3" creationId="{00000000-0000-0000-0000-000000000000}"/>
          </ac:spMkLst>
        </pc:spChg>
        <pc:spChg chg="add mod">
          <ac:chgData name="Mounica Patnaik" userId="309cb81dc74f0d07" providerId="LiveId" clId="{566E7AE8-80E5-47B9-B2AB-BE068BD92D41}" dt="2023-11-22T11:41:39.680" v="397" actId="1076"/>
          <ac:spMkLst>
            <pc:docMk/>
            <pc:sldMk cId="2421397470" sldId="271"/>
            <ac:spMk id="5" creationId="{5393D9C3-CAFA-4F37-85DA-B345CFECAE57}"/>
          </ac:spMkLst>
        </pc:spChg>
        <pc:spChg chg="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6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7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8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9" creationId="{00000000-0000-0000-0000-000000000000}"/>
          </ac:spMkLst>
        </pc:spChg>
        <pc:spChg chg="del">
          <ac:chgData name="Mounica Patnaik" userId="309cb81dc74f0d07" providerId="LiveId" clId="{566E7AE8-80E5-47B9-B2AB-BE068BD92D41}" dt="2023-11-22T11:22:06.447" v="192" actId="478"/>
          <ac:spMkLst>
            <pc:docMk/>
            <pc:sldMk cId="2421397470" sldId="271"/>
            <ac:spMk id="10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3:08:53.571" v="486" actId="255"/>
          <ac:spMkLst>
            <pc:docMk/>
            <pc:sldMk cId="2421397470" sldId="271"/>
            <ac:spMk id="11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12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13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14" creationId="{00000000-0000-0000-0000-000000000000}"/>
          </ac:spMkLst>
        </pc:spChg>
        <pc:spChg chg="del">
          <ac:chgData name="Mounica Patnaik" userId="309cb81dc74f0d07" providerId="LiveId" clId="{566E7AE8-80E5-47B9-B2AB-BE068BD92D41}" dt="2023-11-22T11:23:06.877" v="197" actId="478"/>
          <ac:spMkLst>
            <pc:docMk/>
            <pc:sldMk cId="2421397470" sldId="271"/>
            <ac:spMk id="15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3:08:53.571" v="486" actId="255"/>
          <ac:spMkLst>
            <pc:docMk/>
            <pc:sldMk cId="2421397470" sldId="271"/>
            <ac:spMk id="16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17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18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19" creationId="{00000000-0000-0000-0000-000000000000}"/>
          </ac:spMkLst>
        </pc:spChg>
        <pc:spChg chg="add del">
          <ac:chgData name="Mounica Patnaik" userId="309cb81dc74f0d07" providerId="LiveId" clId="{566E7AE8-80E5-47B9-B2AB-BE068BD92D41}" dt="2023-11-22T11:23:26.363" v="203" actId="478"/>
          <ac:spMkLst>
            <pc:docMk/>
            <pc:sldMk cId="2421397470" sldId="271"/>
            <ac:spMk id="20" creationId="{00000000-0000-0000-0000-000000000000}"/>
          </ac:spMkLst>
        </pc:spChg>
        <pc:spChg chg="mod">
          <ac:chgData name="Mounica Patnaik" userId="309cb81dc74f0d07" providerId="LiveId" clId="{566E7AE8-80E5-47B9-B2AB-BE068BD92D41}" dt="2023-11-22T13:08:53.571" v="486" actId="255"/>
          <ac:spMkLst>
            <pc:docMk/>
            <pc:sldMk cId="2421397470" sldId="271"/>
            <ac:spMk id="21" creationId="{00000000-0000-0000-0000-000000000000}"/>
          </ac:spMkLst>
        </pc:spChg>
        <pc:spChg chg="add 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22" creationId="{80F99A07-D08C-022D-9D95-82699D205055}"/>
          </ac:spMkLst>
        </pc:spChg>
        <pc:spChg chg="add del mod">
          <ac:chgData name="Mounica Patnaik" userId="309cb81dc74f0d07" providerId="LiveId" clId="{566E7AE8-80E5-47B9-B2AB-BE068BD92D41}" dt="2023-11-22T11:19:48.600" v="152"/>
          <ac:spMkLst>
            <pc:docMk/>
            <pc:sldMk cId="2421397470" sldId="271"/>
            <ac:spMk id="23" creationId="{8B1B6BAC-5711-D233-E75C-B176D39D5876}"/>
          </ac:spMkLst>
        </pc:spChg>
        <pc:spChg chg="add 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24" creationId="{2CFD6CCB-7F74-23CB-8B3D-47BD697E5F94}"/>
          </ac:spMkLst>
        </pc:spChg>
        <pc:spChg chg="add 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25" creationId="{9BA40D8F-4668-3692-6358-0B0FA26F80F4}"/>
          </ac:spMkLst>
        </pc:spChg>
        <pc:spChg chg="add 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26" creationId="{4E89D6C5-C462-C766-BE2A-6A2CAF22FE69}"/>
          </ac:spMkLst>
        </pc:spChg>
        <pc:spChg chg="add del mod">
          <ac:chgData name="Mounica Patnaik" userId="309cb81dc74f0d07" providerId="LiveId" clId="{566E7AE8-80E5-47B9-B2AB-BE068BD92D41}" dt="2023-11-22T11:20:27.207" v="163"/>
          <ac:spMkLst>
            <pc:docMk/>
            <pc:sldMk cId="2421397470" sldId="271"/>
            <ac:spMk id="27" creationId="{801551CC-98C3-5187-47F3-1F94234123E4}"/>
          </ac:spMkLst>
        </pc:spChg>
        <pc:spChg chg="add 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28" creationId="{9D1411F3-B4FF-9FFC-9491-8DC22C88D96D}"/>
          </ac:spMkLst>
        </pc:spChg>
        <pc:spChg chg="add mod">
          <ac:chgData name="Mounica Patnaik" userId="309cb81dc74f0d07" providerId="LiveId" clId="{566E7AE8-80E5-47B9-B2AB-BE068BD92D41}" dt="2023-11-22T11:41:29.136" v="396" actId="1036"/>
          <ac:spMkLst>
            <pc:docMk/>
            <pc:sldMk cId="2421397470" sldId="271"/>
            <ac:spMk id="29" creationId="{8AA5CCFF-99DD-94B4-CE7C-26D5C69B55A7}"/>
          </ac:spMkLst>
        </pc:spChg>
        <pc:spChg chg="add mod">
          <ac:chgData name="Mounica Patnaik" userId="309cb81dc74f0d07" providerId="LiveId" clId="{566E7AE8-80E5-47B9-B2AB-BE068BD92D41}" dt="2023-11-22T13:08:53.571" v="486" actId="255"/>
          <ac:spMkLst>
            <pc:docMk/>
            <pc:sldMk cId="2421397470" sldId="271"/>
            <ac:spMk id="30" creationId="{7FD7DA20-6FB5-4776-6080-4550C38371DA}"/>
          </ac:spMkLst>
        </pc:spChg>
        <pc:spChg chg="add del mod">
          <ac:chgData name="Mounica Patnaik" userId="309cb81dc74f0d07" providerId="LiveId" clId="{566E7AE8-80E5-47B9-B2AB-BE068BD92D41}" dt="2023-11-22T11:23:31.931" v="205"/>
          <ac:spMkLst>
            <pc:docMk/>
            <pc:sldMk cId="2421397470" sldId="271"/>
            <ac:spMk id="31" creationId="{1F9C1174-EF24-7154-EA00-4A4311087A1B}"/>
          </ac:spMkLst>
        </pc:spChg>
        <pc:spChg chg="add del mod">
          <ac:chgData name="Mounica Patnaik" userId="309cb81dc74f0d07" providerId="LiveId" clId="{566E7AE8-80E5-47B9-B2AB-BE068BD92D41}" dt="2023-11-22T11:23:36.199" v="207"/>
          <ac:spMkLst>
            <pc:docMk/>
            <pc:sldMk cId="2421397470" sldId="271"/>
            <ac:spMk id="32" creationId="{8CA90080-B7F7-0BE6-78B4-7EC65948724B}"/>
          </ac:spMkLst>
        </pc:spChg>
        <pc:spChg chg="add mod">
          <ac:chgData name="Mounica Patnaik" userId="309cb81dc74f0d07" providerId="LiveId" clId="{566E7AE8-80E5-47B9-B2AB-BE068BD92D41}" dt="2023-11-22T13:08:53.571" v="486" actId="255"/>
          <ac:spMkLst>
            <pc:docMk/>
            <pc:sldMk cId="2421397470" sldId="271"/>
            <ac:spMk id="33" creationId="{718086DD-1C7F-81E2-B39D-F4DB505702A7}"/>
          </ac:spMkLst>
        </pc:spChg>
        <pc:picChg chg="mod">
          <ac:chgData name="Mounica Patnaik" userId="309cb81dc74f0d07" providerId="LiveId" clId="{566E7AE8-80E5-47B9-B2AB-BE068BD92D41}" dt="2023-11-22T11:41:22.058" v="377" actId="1036"/>
          <ac:picMkLst>
            <pc:docMk/>
            <pc:sldMk cId="2421397470" sldId="271"/>
            <ac:picMk id="2" creationId="{00000000-0000-0000-0000-000000000000}"/>
          </ac:picMkLst>
        </pc:picChg>
        <pc:picChg chg="del">
          <ac:chgData name="Mounica Patnaik" userId="309cb81dc74f0d07" providerId="LiveId" clId="{566E7AE8-80E5-47B9-B2AB-BE068BD92D41}" dt="2023-11-22T11:17:41.614" v="48" actId="478"/>
          <ac:picMkLst>
            <pc:docMk/>
            <pc:sldMk cId="2421397470" sldId="271"/>
            <ac:picMk id="4" creationId="{00000000-0000-0000-0000-000000000000}"/>
          </ac:picMkLst>
        </pc:picChg>
        <pc:picChg chg="add mod modCrop">
          <ac:chgData name="Mounica Patnaik" userId="309cb81dc74f0d07" providerId="LiveId" clId="{566E7AE8-80E5-47B9-B2AB-BE068BD92D41}" dt="2023-11-22T11:27:28.948" v="241" actId="14100"/>
          <ac:picMkLst>
            <pc:docMk/>
            <pc:sldMk cId="2421397470" sldId="271"/>
            <ac:picMk id="35" creationId="{2D7BE9DB-E331-B3E0-2458-169176A07B05}"/>
          </ac:picMkLst>
        </pc:picChg>
      </pc:sldChg>
      <pc:sldChg chg="modTransition">
        <pc:chgData name="Mounica Patnaik" userId="309cb81dc74f0d07" providerId="LiveId" clId="{566E7AE8-80E5-47B9-B2AB-BE068BD92D41}" dt="2023-11-22T11:52:17.044" v="455"/>
        <pc:sldMkLst>
          <pc:docMk/>
          <pc:sldMk cId="3973919374" sldId="272"/>
        </pc:sldMkLst>
      </pc:sldChg>
      <pc:sldChg chg="modTransition">
        <pc:chgData name="Mounica Patnaik" userId="309cb81dc74f0d07" providerId="LiveId" clId="{566E7AE8-80E5-47B9-B2AB-BE068BD92D41}" dt="2023-11-22T11:52:24.600" v="456"/>
        <pc:sldMkLst>
          <pc:docMk/>
          <pc:sldMk cId="99486152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7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7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58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19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83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1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76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7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09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6614874" y="26053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Bank Loan Performance Analytics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614874" y="450240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Unveiling the Hidden Insights: An In-depth Analysis of Bank Loan Analytics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DA48A0-EBAE-FC5B-9F5B-254F3026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712" y="148509"/>
            <a:ext cx="8103140" cy="958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9234EF-BD54-F81D-8D06-620C8D0F0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319599" cy="822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8B149D-4FD8-A3BF-BA41-A7714006D03C}"/>
              </a:ext>
            </a:extLst>
          </p:cNvPr>
          <p:cNvSpPr txBox="1"/>
          <p:nvPr/>
        </p:nvSpPr>
        <p:spPr>
          <a:xfrm>
            <a:off x="9141435" y="1178810"/>
            <a:ext cx="7395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- </a:t>
            </a:r>
            <a:r>
              <a:rPr lang="en-US" sz="28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The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800" b="0" i="0" dirty="0">
                <a:solidFill>
                  <a:srgbClr val="EC9496"/>
                </a:solidFill>
                <a:effectLst/>
                <a:latin typeface="Roboto" panose="02000000000000000000" pitchFamily="2" charset="0"/>
              </a:rPr>
              <a:t>Best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Loan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800" b="0" i="0" dirty="0">
                <a:solidFill>
                  <a:srgbClr val="7030A0"/>
                </a:solidFill>
                <a:effectLst/>
                <a:latin typeface="Roboto" panose="02000000000000000000" pitchFamily="2" charset="0"/>
              </a:rPr>
              <a:t>Under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800" b="0" i="0" dirty="0">
                <a:solidFill>
                  <a:srgbClr val="CC3399"/>
                </a:solidFill>
                <a:effectLst/>
                <a:latin typeface="Roboto" panose="02000000000000000000" pitchFamily="2" charset="0"/>
              </a:rPr>
              <a:t>One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2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Roof</a:t>
            </a:r>
            <a:endParaRPr lang="en-US" sz="28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C0C0C">
              <a:alpha val="75000"/>
            </a:srgbClr>
          </a:solidFill>
          <a:ln w="13097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2D8BCE-3DB2-7225-11CB-21EB36A95E37}"/>
              </a:ext>
            </a:extLst>
          </p:cNvPr>
          <p:cNvSpPr/>
          <p:nvPr/>
        </p:nvSpPr>
        <p:spPr>
          <a:xfrm>
            <a:off x="2481943" y="110532"/>
            <a:ext cx="12068070" cy="542611"/>
          </a:xfrm>
          <a:prstGeom prst="rect">
            <a:avLst/>
          </a:prstGeom>
          <a:solidFill>
            <a:srgbClr val="E157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PROFIT % BY MONTH &amp;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3FEF57-B51F-E786-6755-37137555C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481943" cy="8232934"/>
          </a:xfrm>
          <a:prstGeom prst="rect">
            <a:avLst/>
          </a:prstGeom>
          <a:ln>
            <a:solidFill>
              <a:srgbClr val="E15759"/>
            </a:solidFill>
          </a:ln>
        </p:spPr>
      </p:pic>
      <p:pic>
        <p:nvPicPr>
          <p:cNvPr id="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FB6BA968-99F4-307E-5A3A-B6C317708F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52281" y="653143"/>
            <a:ext cx="11997731" cy="75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1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546">
        <p159:morph option="byObject"/>
      </p:transition>
    </mc:Choice>
    <mc:Fallback xmlns="">
      <p:transition spd="slow" advTm="105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C0C0C">
              <a:alpha val="75000"/>
            </a:srgbClr>
          </a:solidFill>
          <a:ln w="13097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90601F-53EE-F2AA-B716-622BE7610E31}"/>
              </a:ext>
            </a:extLst>
          </p:cNvPr>
          <p:cNvSpPr/>
          <p:nvPr/>
        </p:nvSpPr>
        <p:spPr>
          <a:xfrm>
            <a:off x="522514" y="1054526"/>
            <a:ext cx="2080009" cy="1728316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008A49-A489-B303-F5F8-FD47F4C4ABB8}"/>
              </a:ext>
            </a:extLst>
          </p:cNvPr>
          <p:cNvSpPr/>
          <p:nvPr/>
        </p:nvSpPr>
        <p:spPr>
          <a:xfrm>
            <a:off x="3931891" y="1054526"/>
            <a:ext cx="2080009" cy="17283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3F03E7-B44B-4273-9ACB-90A0CF40BE74}"/>
              </a:ext>
            </a:extLst>
          </p:cNvPr>
          <p:cNvSpPr/>
          <p:nvPr/>
        </p:nvSpPr>
        <p:spPr>
          <a:xfrm>
            <a:off x="11348147" y="1054526"/>
            <a:ext cx="2080009" cy="17283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54DFF3-FE60-7E0E-20D6-5B800AF4C6A1}"/>
              </a:ext>
            </a:extLst>
          </p:cNvPr>
          <p:cNvSpPr/>
          <p:nvPr/>
        </p:nvSpPr>
        <p:spPr>
          <a:xfrm>
            <a:off x="7779912" y="1054526"/>
            <a:ext cx="2080009" cy="172831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D52048-2E03-9591-00D0-A47D6134E44B}"/>
              </a:ext>
            </a:extLst>
          </p:cNvPr>
          <p:cNvSpPr/>
          <p:nvPr/>
        </p:nvSpPr>
        <p:spPr>
          <a:xfrm>
            <a:off x="522513" y="3331256"/>
            <a:ext cx="2080009" cy="45366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A62F0-1722-0CBF-A3DC-C00D179A8A76}"/>
              </a:ext>
            </a:extLst>
          </p:cNvPr>
          <p:cNvSpPr txBox="1"/>
          <p:nvPr/>
        </p:nvSpPr>
        <p:spPr>
          <a:xfrm>
            <a:off x="703385" y="4082984"/>
            <a:ext cx="170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STRENGHT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C25A75-8E9F-C48A-BA09-C86F5593C062}"/>
              </a:ext>
            </a:extLst>
          </p:cNvPr>
          <p:cNvSpPr txBox="1"/>
          <p:nvPr/>
        </p:nvSpPr>
        <p:spPr>
          <a:xfrm>
            <a:off x="522515" y="4672484"/>
            <a:ext cx="18890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Diverse Loan Portfolio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Established Customer Base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Risk Management Expertise</a:t>
            </a: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70EC11F7-6D6B-C7A9-2383-965816245408}"/>
              </a:ext>
            </a:extLst>
          </p:cNvPr>
          <p:cNvSpPr/>
          <p:nvPr/>
        </p:nvSpPr>
        <p:spPr>
          <a:xfrm>
            <a:off x="3238481" y="105966"/>
            <a:ext cx="8856821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2"/>
              </a:lnSpc>
              <a:buNone/>
            </a:pPr>
            <a:r>
              <a:rPr lang="en-US" sz="4129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Analyzing Bank Loan Performance</a:t>
            </a:r>
            <a:endParaRPr lang="en-US" sz="4129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ABB6D6-BE89-9D79-AF92-11EED46414E7}"/>
              </a:ext>
            </a:extLst>
          </p:cNvPr>
          <p:cNvSpPr/>
          <p:nvPr/>
        </p:nvSpPr>
        <p:spPr>
          <a:xfrm>
            <a:off x="3931890" y="3317858"/>
            <a:ext cx="2080009" cy="45500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CD3024-04AD-B16D-88A8-53F04C8FCD07}"/>
              </a:ext>
            </a:extLst>
          </p:cNvPr>
          <p:cNvSpPr/>
          <p:nvPr/>
        </p:nvSpPr>
        <p:spPr>
          <a:xfrm>
            <a:off x="7779911" y="3331256"/>
            <a:ext cx="2080009" cy="45366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BF9623-3C17-BC4F-7707-B2AC39EE67B4}"/>
              </a:ext>
            </a:extLst>
          </p:cNvPr>
          <p:cNvSpPr/>
          <p:nvPr/>
        </p:nvSpPr>
        <p:spPr>
          <a:xfrm>
            <a:off x="11348147" y="3317859"/>
            <a:ext cx="2080009" cy="45366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14C722-8D37-12DA-BEBD-0BA8EC103B04}"/>
              </a:ext>
            </a:extLst>
          </p:cNvPr>
          <p:cNvSpPr txBox="1"/>
          <p:nvPr/>
        </p:nvSpPr>
        <p:spPr>
          <a:xfrm>
            <a:off x="4116160" y="4130843"/>
            <a:ext cx="170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WEAKNESS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31A938-7B8C-1D18-4076-DBDF250336DD}"/>
              </a:ext>
            </a:extLst>
          </p:cNvPr>
          <p:cNvSpPr txBox="1"/>
          <p:nvPr/>
        </p:nvSpPr>
        <p:spPr>
          <a:xfrm>
            <a:off x="3940026" y="4806463"/>
            <a:ext cx="1889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Operational Inefficiencies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Non-Performing Loan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1D239B-FB07-54DD-0B67-6150D635AA75}"/>
              </a:ext>
            </a:extLst>
          </p:cNvPr>
          <p:cNvSpPr txBox="1"/>
          <p:nvPr/>
        </p:nvSpPr>
        <p:spPr>
          <a:xfrm>
            <a:off x="7801081" y="4702041"/>
            <a:ext cx="1889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Personalized Loan Offerings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Loan Tenure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Green Financing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5BF5E4-CDB9-BA93-8579-68CB1D44B239}"/>
              </a:ext>
            </a:extLst>
          </p:cNvPr>
          <p:cNvSpPr txBox="1"/>
          <p:nvPr/>
        </p:nvSpPr>
        <p:spPr>
          <a:xfrm>
            <a:off x="11443606" y="4653474"/>
            <a:ext cx="1889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Economic Downturn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Interest Rate Volatility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Competition from Non-Banking Entities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FD53F4-1E7D-7795-5E75-6C946908E235}"/>
              </a:ext>
            </a:extLst>
          </p:cNvPr>
          <p:cNvSpPr txBox="1"/>
          <p:nvPr/>
        </p:nvSpPr>
        <p:spPr>
          <a:xfrm>
            <a:off x="7747851" y="4130843"/>
            <a:ext cx="219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OPPORTUNITIES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DB0517-3F7C-A196-BEA7-5808B0337500}"/>
              </a:ext>
            </a:extLst>
          </p:cNvPr>
          <p:cNvSpPr txBox="1"/>
          <p:nvPr/>
        </p:nvSpPr>
        <p:spPr>
          <a:xfrm>
            <a:off x="11534042" y="4110159"/>
            <a:ext cx="170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THREATS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5" grpId="0" animBg="1"/>
      <p:bldP spid="36" grpId="0" animBg="1"/>
      <p:bldP spid="37" grpId="0" animBg="1"/>
      <p:bldP spid="38" grpId="0"/>
      <p:bldP spid="39" grpId="0"/>
      <p:bldP spid="40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10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0101"/>
            <a:ext cx="14630400" cy="8254183"/>
          </a:xfrm>
          <a:prstGeom prst="rect">
            <a:avLst/>
          </a:prstGeom>
          <a:solidFill>
            <a:srgbClr val="0C0C0C">
              <a:alpha val="75000"/>
            </a:srgbClr>
          </a:solidFill>
          <a:ln w="13097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Shape 2"/>
          <p:cNvSpPr/>
          <p:nvPr/>
        </p:nvSpPr>
        <p:spPr>
          <a:xfrm>
            <a:off x="5009198" y="1870938"/>
            <a:ext cx="41910" cy="5453539"/>
          </a:xfrm>
          <a:prstGeom prst="rect">
            <a:avLst/>
          </a:prstGeom>
          <a:solidFill>
            <a:srgbClr val="91080B"/>
          </a:solidFill>
          <a:ln/>
        </p:spPr>
      </p:sp>
      <p:sp>
        <p:nvSpPr>
          <p:cNvPr id="7" name="Shape 3"/>
          <p:cNvSpPr/>
          <p:nvPr/>
        </p:nvSpPr>
        <p:spPr>
          <a:xfrm>
            <a:off x="5276182" y="2249795"/>
            <a:ext cx="734139" cy="41910"/>
          </a:xfrm>
          <a:prstGeom prst="rect">
            <a:avLst/>
          </a:prstGeom>
          <a:solidFill>
            <a:srgbClr val="91080B"/>
          </a:solidFill>
          <a:ln/>
        </p:spPr>
      </p:sp>
      <p:sp>
        <p:nvSpPr>
          <p:cNvPr id="8" name="Shape 4"/>
          <p:cNvSpPr/>
          <p:nvPr/>
        </p:nvSpPr>
        <p:spPr>
          <a:xfrm>
            <a:off x="4794171" y="2034768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790709"/>
          </a:solidFill>
          <a:ln w="13097">
            <a:solidFill>
              <a:srgbClr val="91080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73003" y="2074059"/>
            <a:ext cx="11430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478" dirty="0"/>
          </a:p>
        </p:txBody>
      </p:sp>
      <p:sp>
        <p:nvSpPr>
          <p:cNvPr id="11" name="Text 7"/>
          <p:cNvSpPr/>
          <p:nvPr/>
        </p:nvSpPr>
        <p:spPr>
          <a:xfrm>
            <a:off x="6096238" y="6676288"/>
            <a:ext cx="7388543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dirty="0">
                <a:solidFill>
                  <a:schemeClr val="bg1"/>
                </a:solidFill>
                <a:ea typeface="Barlow" pitchFamily="34" charset="-122"/>
                <a:cs typeface="Barlow" pitchFamily="34" charset="-120"/>
              </a:rPr>
              <a:t>Embracing digital channels for loan origination, servicing, and customer interactions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hape 8"/>
          <p:cNvSpPr/>
          <p:nvPr/>
        </p:nvSpPr>
        <p:spPr>
          <a:xfrm>
            <a:off x="5276182" y="3424096"/>
            <a:ext cx="734139" cy="41910"/>
          </a:xfrm>
          <a:prstGeom prst="rect">
            <a:avLst/>
          </a:prstGeom>
          <a:solidFill>
            <a:srgbClr val="91080B"/>
          </a:solidFill>
          <a:ln/>
        </p:spPr>
      </p:sp>
      <p:sp>
        <p:nvSpPr>
          <p:cNvPr id="13" name="Shape 9"/>
          <p:cNvSpPr/>
          <p:nvPr/>
        </p:nvSpPr>
        <p:spPr>
          <a:xfrm>
            <a:off x="4800148" y="3177675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790709"/>
          </a:solidFill>
          <a:ln w="13097">
            <a:solidFill>
              <a:srgbClr val="91080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Text 10"/>
          <p:cNvSpPr/>
          <p:nvPr/>
        </p:nvSpPr>
        <p:spPr>
          <a:xfrm>
            <a:off x="4938713" y="3200218"/>
            <a:ext cx="17526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478" dirty="0"/>
          </a:p>
        </p:txBody>
      </p:sp>
      <p:sp>
        <p:nvSpPr>
          <p:cNvPr id="16" name="Text 12"/>
          <p:cNvSpPr/>
          <p:nvPr/>
        </p:nvSpPr>
        <p:spPr>
          <a:xfrm>
            <a:off x="6096239" y="5530371"/>
            <a:ext cx="7388543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It appears that customers who have Rent and Mortgage as their ownership status are more inclined to take out loans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Shape 13"/>
          <p:cNvSpPr/>
          <p:nvPr/>
        </p:nvSpPr>
        <p:spPr>
          <a:xfrm>
            <a:off x="5266134" y="4638594"/>
            <a:ext cx="734139" cy="41910"/>
          </a:xfrm>
          <a:prstGeom prst="rect">
            <a:avLst/>
          </a:prstGeom>
          <a:solidFill>
            <a:srgbClr val="91080B"/>
          </a:solidFill>
          <a:ln/>
        </p:spPr>
      </p:sp>
      <p:sp>
        <p:nvSpPr>
          <p:cNvPr id="18" name="Shape 14"/>
          <p:cNvSpPr/>
          <p:nvPr/>
        </p:nvSpPr>
        <p:spPr>
          <a:xfrm>
            <a:off x="4803958" y="4431437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790709"/>
          </a:solidFill>
          <a:ln w="13097">
            <a:solidFill>
              <a:srgbClr val="91080B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946333" y="4425187"/>
            <a:ext cx="16764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478" dirty="0"/>
          </a:p>
        </p:txBody>
      </p:sp>
      <p:sp>
        <p:nvSpPr>
          <p:cNvPr id="21" name="Text 17"/>
          <p:cNvSpPr/>
          <p:nvPr/>
        </p:nvSpPr>
        <p:spPr>
          <a:xfrm>
            <a:off x="6096237" y="4243350"/>
            <a:ext cx="7388543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Interestingly, unsecured loans such as Debt Consolidation (18641, 12.49%) and credit cards (5130, 11.70%) have a significant number of customers, despite the fact that they come with relatively high interest rates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393D9C3-CAFA-4F37-85DA-B345CFECAE57}"/>
              </a:ext>
            </a:extLst>
          </p:cNvPr>
          <p:cNvSpPr/>
          <p:nvPr/>
        </p:nvSpPr>
        <p:spPr>
          <a:xfrm>
            <a:off x="5266134" y="402016"/>
            <a:ext cx="7505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22" name="Shape 14">
            <a:extLst>
              <a:ext uri="{FF2B5EF4-FFF2-40B4-BE49-F238E27FC236}">
                <a16:creationId xmlns:a16="http://schemas.microsoft.com/office/drawing/2014/main" id="{80F99A07-D08C-022D-9D95-82699D205055}"/>
              </a:ext>
            </a:extLst>
          </p:cNvPr>
          <p:cNvSpPr/>
          <p:nvPr/>
        </p:nvSpPr>
        <p:spPr>
          <a:xfrm>
            <a:off x="4815126" y="5540730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790709"/>
          </a:solidFill>
          <a:ln w="13097">
            <a:solidFill>
              <a:srgbClr val="91080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4" name="Shape 14">
            <a:extLst>
              <a:ext uri="{FF2B5EF4-FFF2-40B4-BE49-F238E27FC236}">
                <a16:creationId xmlns:a16="http://schemas.microsoft.com/office/drawing/2014/main" id="{2CFD6CCB-7F74-23CB-8B3D-47BD697E5F94}"/>
              </a:ext>
            </a:extLst>
          </p:cNvPr>
          <p:cNvSpPr/>
          <p:nvPr/>
        </p:nvSpPr>
        <p:spPr>
          <a:xfrm>
            <a:off x="4804218" y="6683637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790709"/>
          </a:solidFill>
          <a:ln w="13097">
            <a:solidFill>
              <a:srgbClr val="91080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5" name="Shape 13">
            <a:extLst>
              <a:ext uri="{FF2B5EF4-FFF2-40B4-BE49-F238E27FC236}">
                <a16:creationId xmlns:a16="http://schemas.microsoft.com/office/drawing/2014/main" id="{9BA40D8F-4668-3692-6358-0B0FA26F80F4}"/>
              </a:ext>
            </a:extLst>
          </p:cNvPr>
          <p:cNvSpPr/>
          <p:nvPr/>
        </p:nvSpPr>
        <p:spPr>
          <a:xfrm>
            <a:off x="5287090" y="5766664"/>
            <a:ext cx="734139" cy="41910"/>
          </a:xfrm>
          <a:prstGeom prst="rect">
            <a:avLst/>
          </a:prstGeom>
          <a:solidFill>
            <a:srgbClr val="91080B"/>
          </a:solidFill>
          <a:ln/>
        </p:spPr>
      </p:sp>
      <p:sp>
        <p:nvSpPr>
          <p:cNvPr id="26" name="Shape 13">
            <a:extLst>
              <a:ext uri="{FF2B5EF4-FFF2-40B4-BE49-F238E27FC236}">
                <a16:creationId xmlns:a16="http://schemas.microsoft.com/office/drawing/2014/main" id="{4E89D6C5-C462-C766-BE2A-6A2CAF22FE69}"/>
              </a:ext>
            </a:extLst>
          </p:cNvPr>
          <p:cNvSpPr/>
          <p:nvPr/>
        </p:nvSpPr>
        <p:spPr>
          <a:xfrm>
            <a:off x="5266135" y="6898664"/>
            <a:ext cx="734139" cy="41910"/>
          </a:xfrm>
          <a:prstGeom prst="rect">
            <a:avLst/>
          </a:prstGeom>
          <a:solidFill>
            <a:srgbClr val="91080B"/>
          </a:solidFill>
          <a:ln/>
        </p:spPr>
      </p:sp>
      <p:sp>
        <p:nvSpPr>
          <p:cNvPr id="28" name="Text 15">
            <a:extLst>
              <a:ext uri="{FF2B5EF4-FFF2-40B4-BE49-F238E27FC236}">
                <a16:creationId xmlns:a16="http://schemas.microsoft.com/office/drawing/2014/main" id="{9D1411F3-B4FF-9FFC-9491-8DC22C88D96D}"/>
              </a:ext>
            </a:extLst>
          </p:cNvPr>
          <p:cNvSpPr/>
          <p:nvPr/>
        </p:nvSpPr>
        <p:spPr>
          <a:xfrm>
            <a:off x="4946333" y="5519335"/>
            <a:ext cx="16764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E5E0DF"/>
                </a:solidFill>
                <a:latin typeface="Barlow" pitchFamily="34" charset="0"/>
              </a:rPr>
              <a:t>4</a:t>
            </a:r>
            <a:endParaRPr lang="en-US" sz="2478" dirty="0"/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8AA5CCFF-99DD-94B4-CE7C-26D5C69B55A7}"/>
              </a:ext>
            </a:extLst>
          </p:cNvPr>
          <p:cNvSpPr/>
          <p:nvPr/>
        </p:nvSpPr>
        <p:spPr>
          <a:xfrm>
            <a:off x="4958239" y="6676288"/>
            <a:ext cx="167640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97"/>
              </a:lnSpc>
              <a:buNone/>
            </a:pPr>
            <a:r>
              <a:rPr lang="en-US" sz="2478" b="1" dirty="0">
                <a:solidFill>
                  <a:srgbClr val="E5E0DF"/>
                </a:solidFill>
                <a:latin typeface="Barlow" pitchFamily="34" charset="0"/>
              </a:rPr>
              <a:t>5</a:t>
            </a:r>
            <a:endParaRPr lang="en-US" sz="2478" dirty="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7FD7DA20-6FB5-4776-6080-4550C38371DA}"/>
              </a:ext>
            </a:extLst>
          </p:cNvPr>
          <p:cNvSpPr/>
          <p:nvPr/>
        </p:nvSpPr>
        <p:spPr>
          <a:xfrm>
            <a:off x="6146482" y="3103250"/>
            <a:ext cx="7388543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3"/>
              </a:lnSpc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The</a:t>
            </a:r>
            <a:r>
              <a:rPr lang="en-US" dirty="0">
                <a:solidFill>
                  <a:srgbClr val="E5E0DF"/>
                </a:solidFill>
                <a:ea typeface="Barlow" pitchFamily="34" charset="-122"/>
                <a:cs typeface="Barlow" pitchFamily="34" charset="-120"/>
              </a:rPr>
              <a:t> bank consistently experiences lower profits in the month of April compared to other months each </a:t>
            </a:r>
            <a:r>
              <a:rPr lang="en-US" kern="100" dirty="0">
                <a:solidFill>
                  <a:schemeClr val="bg1">
                    <a:lumMod val="95000"/>
                  </a:schemeClr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year</a:t>
            </a: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718086DD-1C7F-81E2-B39D-F4DB505702A7}"/>
              </a:ext>
            </a:extLst>
          </p:cNvPr>
          <p:cNvSpPr/>
          <p:nvPr/>
        </p:nvSpPr>
        <p:spPr>
          <a:xfrm>
            <a:off x="6096239" y="1786960"/>
            <a:ext cx="7388543" cy="1065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43"/>
              </a:lnSpc>
            </a:pPr>
            <a:r>
              <a:rPr lang="en-IN" kern="100" dirty="0">
                <a:solidFill>
                  <a:schemeClr val="bg1">
                    <a:lumMod val="95000"/>
                  </a:schemeClr>
                </a:solidFill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Loans taken for renewable energy seem to have a higher late fee associated with them, with approximately 11.65% of customers not paying their EMIs on time.</a:t>
            </a:r>
          </a:p>
          <a:p>
            <a:pPr marL="0" indent="0" algn="l">
              <a:lnSpc>
                <a:spcPts val="2643"/>
              </a:lnSpc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D7BE9DB-E331-B3E0-2458-169176A07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9" b="1117"/>
          <a:stretch/>
        </p:blipFill>
        <p:spPr>
          <a:xfrm>
            <a:off x="0" y="0"/>
            <a:ext cx="4600099" cy="82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9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1" grpId="0" animBg="1"/>
      <p:bldP spid="30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33745F-8186-B949-5F26-37665256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4630400" cy="82314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07B6C1-F6F0-AE45-EA6D-2D3091736B92}"/>
              </a:ext>
            </a:extLst>
          </p:cNvPr>
          <p:cNvSpPr txBox="1"/>
          <p:nvPr/>
        </p:nvSpPr>
        <p:spPr>
          <a:xfrm>
            <a:off x="110532" y="1"/>
            <a:ext cx="145198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>
                <a:solidFill>
                  <a:schemeClr val="accent4">
                    <a:lumMod val="75000"/>
                  </a:schemeClr>
                </a:solidFill>
              </a:rPr>
              <a:t>Q</a:t>
            </a:r>
            <a:r>
              <a:rPr lang="en-IN" sz="11500" dirty="0">
                <a:solidFill>
                  <a:srgbClr val="FF0000"/>
                </a:solidFill>
              </a:rPr>
              <a:t>U</a:t>
            </a:r>
            <a:r>
              <a:rPr lang="en-IN" sz="11500" dirty="0">
                <a:solidFill>
                  <a:srgbClr val="00B050"/>
                </a:solidFill>
              </a:rPr>
              <a:t>E</a:t>
            </a:r>
            <a:r>
              <a:rPr lang="en-IN" sz="11500" dirty="0">
                <a:solidFill>
                  <a:srgbClr val="00B0F0"/>
                </a:solidFill>
              </a:rPr>
              <a:t>S</a:t>
            </a:r>
            <a:r>
              <a:rPr lang="en-IN" sz="11500" dirty="0">
                <a:solidFill>
                  <a:srgbClr val="FF33CC"/>
                </a:solidFill>
              </a:rPr>
              <a:t>T</a:t>
            </a:r>
            <a:r>
              <a:rPr lang="en-IN" sz="11500" dirty="0">
                <a:solidFill>
                  <a:srgbClr val="7030A0"/>
                </a:solidFill>
              </a:rPr>
              <a:t>I</a:t>
            </a:r>
            <a:r>
              <a:rPr lang="en-IN" sz="11500" dirty="0">
                <a:solidFill>
                  <a:srgbClr val="FFC000"/>
                </a:solidFill>
              </a:rPr>
              <a:t>O</a:t>
            </a:r>
            <a:r>
              <a:rPr lang="en-IN" sz="11500" dirty="0">
                <a:solidFill>
                  <a:srgbClr val="FF0000"/>
                </a:solidFill>
              </a:rPr>
              <a:t>N</a:t>
            </a:r>
            <a:r>
              <a:rPr lang="en-IN" sz="11500" dirty="0"/>
              <a:t> </a:t>
            </a:r>
            <a:r>
              <a:rPr lang="en-IN" sz="11500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en-IN" sz="11500" dirty="0"/>
              <a:t> </a:t>
            </a:r>
            <a:r>
              <a:rPr lang="en-IN" sz="11500" dirty="0">
                <a:solidFill>
                  <a:srgbClr val="00B050"/>
                </a:solidFill>
              </a:rPr>
              <a:t>A</a:t>
            </a:r>
            <a:r>
              <a:rPr lang="en-IN" sz="11500" dirty="0">
                <a:solidFill>
                  <a:srgbClr val="0070C0"/>
                </a:solidFill>
              </a:rPr>
              <a:t>N</a:t>
            </a:r>
            <a:r>
              <a:rPr lang="en-IN" sz="11500" dirty="0">
                <a:solidFill>
                  <a:srgbClr val="FF6600"/>
                </a:solidFill>
              </a:rPr>
              <a:t>S</a:t>
            </a:r>
            <a:r>
              <a:rPr lang="en-IN" sz="11500" dirty="0">
                <a:solidFill>
                  <a:srgbClr val="7030A0"/>
                </a:solidFill>
              </a:rPr>
              <a:t>W</a:t>
            </a:r>
            <a:r>
              <a:rPr lang="en-IN" sz="11500" dirty="0">
                <a:solidFill>
                  <a:srgbClr val="FF33CC"/>
                </a:solidFill>
              </a:rPr>
              <a:t>E</a:t>
            </a:r>
            <a:r>
              <a:rPr lang="en-IN" sz="11500" dirty="0">
                <a:solidFill>
                  <a:srgbClr val="FFC000"/>
                </a:solidFill>
              </a:rPr>
              <a:t>R</a:t>
            </a:r>
            <a:r>
              <a:rPr lang="en-IN" sz="11500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97391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02525-C25A-A37F-0BBB-86454F3CE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" b="-827"/>
          <a:stretch/>
        </p:blipFill>
        <p:spPr>
          <a:xfrm>
            <a:off x="0" y="0"/>
            <a:ext cx="14630399" cy="8297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7339B7-ADFF-B7AA-B45F-069006F6BDAA}"/>
              </a:ext>
            </a:extLst>
          </p:cNvPr>
          <p:cNvSpPr txBox="1"/>
          <p:nvPr/>
        </p:nvSpPr>
        <p:spPr>
          <a:xfrm>
            <a:off x="4829480" y="5409323"/>
            <a:ext cx="7395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Keep Banking with us!!!</a:t>
            </a:r>
          </a:p>
        </p:txBody>
      </p:sp>
    </p:spTree>
    <p:extLst>
      <p:ext uri="{BB962C8B-B14F-4D97-AF65-F5344CB8AC3E}">
        <p14:creationId xmlns:p14="http://schemas.microsoft.com/office/powerpoint/2010/main" val="99486152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BE0381-BA4E-C63E-B79B-D80534B683DC}"/>
              </a:ext>
            </a:extLst>
          </p:cNvPr>
          <p:cNvSpPr/>
          <p:nvPr/>
        </p:nvSpPr>
        <p:spPr>
          <a:xfrm>
            <a:off x="-1" y="-9525"/>
            <a:ext cx="7515225" cy="666750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Introduction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68288F-7D61-5289-2827-34B53DE54E4D}"/>
              </a:ext>
            </a:extLst>
          </p:cNvPr>
          <p:cNvSpPr/>
          <p:nvPr/>
        </p:nvSpPr>
        <p:spPr>
          <a:xfrm>
            <a:off x="-1" y="3924300"/>
            <a:ext cx="7515225" cy="666750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Understanding Loan Data </a:t>
            </a:r>
            <a:endParaRPr lang="en-IN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248098-8178-26BA-5936-DD4399734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25" y="-1"/>
            <a:ext cx="7115175" cy="82295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C54AEC-A313-7B21-D2C3-99CEAD6E341A}"/>
              </a:ext>
            </a:extLst>
          </p:cNvPr>
          <p:cNvSpPr txBox="1"/>
          <p:nvPr/>
        </p:nvSpPr>
        <p:spPr>
          <a:xfrm>
            <a:off x="323850" y="1285694"/>
            <a:ext cx="6448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Welcome to the Unveiling the Hidden Insights presentation, where we will conduct an in-depth analysis of Bank Loan Analytics. Get ready to explore the complex details and gain valuable insights into the world of banking loans. 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246C9-5A6D-679C-0144-E85320769E40}"/>
              </a:ext>
            </a:extLst>
          </p:cNvPr>
          <p:cNvSpPr txBox="1"/>
          <p:nvPr/>
        </p:nvSpPr>
        <p:spPr>
          <a:xfrm>
            <a:off x="323850" y="5207168"/>
            <a:ext cx="6448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Dive into the loan data to comprehend the underlying patterns and trends. Analyze the factors influencing loan approval and recovery rates, and identify potential areas for improvement.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C0C0C">
              <a:alpha val="75000"/>
            </a:srgbClr>
          </a:solidFill>
          <a:ln w="13097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AC2AB-E638-58D0-9C2A-3D2150CD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9" y="723480"/>
            <a:ext cx="4603822" cy="1781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D5293-FB15-304E-9CA8-6822C4BB4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9" y="4441371"/>
            <a:ext cx="4603820" cy="1781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F32A33-BA51-DC71-EC6D-916553C04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9" y="2505419"/>
            <a:ext cx="4603822" cy="1935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2E3DA5-A41A-2CB9-E9B2-D8F06036C985}"/>
              </a:ext>
            </a:extLst>
          </p:cNvPr>
          <p:cNvSpPr txBox="1"/>
          <p:nvPr/>
        </p:nvSpPr>
        <p:spPr>
          <a:xfrm>
            <a:off x="8925791" y="7335982"/>
            <a:ext cx="259773" cy="89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47F1B-9CD2-167B-0612-921F1C3496F4}"/>
              </a:ext>
            </a:extLst>
          </p:cNvPr>
          <p:cNvSpPr/>
          <p:nvPr/>
        </p:nvSpPr>
        <p:spPr>
          <a:xfrm>
            <a:off x="78709" y="0"/>
            <a:ext cx="4603822" cy="723480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Purpose of Loans you have come cross?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2D7D3-7EFA-DAB2-9A37-2329A0D80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" y="6223311"/>
            <a:ext cx="4603822" cy="2009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4893D1-456C-C594-F725-800421AC455E}"/>
              </a:ext>
            </a:extLst>
          </p:cNvPr>
          <p:cNvSpPr/>
          <p:nvPr/>
        </p:nvSpPr>
        <p:spPr>
          <a:xfrm>
            <a:off x="5225149" y="0"/>
            <a:ext cx="4421275" cy="723480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Loan Purpose with Highest interest rate?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E14C53-7BD5-1662-30E8-06C4903262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5157" y="723480"/>
            <a:ext cx="4421274" cy="1781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EA4B98-BA6A-BB7B-E7CD-4968F7FE39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5201" y="2505419"/>
            <a:ext cx="4421273" cy="19359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185A67-D048-C72E-4F07-7A2705CEF3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5204" y="4441371"/>
            <a:ext cx="4421273" cy="17819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CAE6AF-1FDD-BB2B-7BB0-5943BFF007A1}"/>
              </a:ext>
            </a:extLst>
          </p:cNvPr>
          <p:cNvSpPr/>
          <p:nvPr/>
        </p:nvSpPr>
        <p:spPr>
          <a:xfrm>
            <a:off x="10130416" y="-3334"/>
            <a:ext cx="4421275" cy="723480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Reasons for not paying the loan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CEA1C4-8262-2B62-3E93-2DFF09EC52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5149" y="6232261"/>
            <a:ext cx="4431328" cy="20096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3FE49C7-94B0-94D8-B4BF-ED1D745562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0459" y="723479"/>
            <a:ext cx="4409577" cy="23122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55F677-C51D-F564-1C3B-CD13BC7A17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8759" y="3035700"/>
            <a:ext cx="4421274" cy="26524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3921CD-B1C4-1CAA-4723-A81161646F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762" y="5667270"/>
            <a:ext cx="4421274" cy="25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1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296">
        <p159:morph option="byObject"/>
      </p:transition>
    </mc:Choice>
    <mc:Fallback xmlns="">
      <p:transition spd="slow" advTm="92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525" y="0"/>
            <a:ext cx="14630400" cy="8229600"/>
          </a:xfrm>
          <a:prstGeom prst="rect">
            <a:avLst/>
          </a:prstGeom>
          <a:solidFill>
            <a:schemeClr val="tx1">
              <a:alpha val="75000"/>
            </a:schemeClr>
          </a:solidFill>
          <a:ln w="13811">
            <a:solidFill>
              <a:srgbClr val="E05D62">
                <a:alpha val="16000"/>
              </a:srgbClr>
            </a:solidFill>
            <a:prstDash val="solid"/>
          </a:ln>
        </p:spPr>
        <p:txBody>
          <a:bodyPr/>
          <a:lstStyle/>
          <a:p>
            <a:r>
              <a:rPr lang="en-IN" dirty="0"/>
              <a:t>The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A492B-0668-C3C8-85BB-CA1DC1D53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" y="438150"/>
            <a:ext cx="4312053" cy="78009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80C331-0AE5-7821-F0F1-E618D74563D7}"/>
              </a:ext>
            </a:extLst>
          </p:cNvPr>
          <p:cNvSpPr/>
          <p:nvPr/>
        </p:nvSpPr>
        <p:spPr>
          <a:xfrm>
            <a:off x="8582025" y="2381250"/>
            <a:ext cx="777975" cy="17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AC4F0E-8A43-606E-9C06-E9E1ED07CA85}"/>
              </a:ext>
            </a:extLst>
          </p:cNvPr>
          <p:cNvSpPr/>
          <p:nvPr/>
        </p:nvSpPr>
        <p:spPr>
          <a:xfrm>
            <a:off x="3073" y="-9525"/>
            <a:ext cx="5121378" cy="438150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LOAN DISTRIBUTION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878255-45DF-2DB6-3988-48FFD4536175}"/>
              </a:ext>
            </a:extLst>
          </p:cNvPr>
          <p:cNvSpPr/>
          <p:nvPr/>
        </p:nvSpPr>
        <p:spPr>
          <a:xfrm>
            <a:off x="8448373" y="-9525"/>
            <a:ext cx="6182027" cy="438150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CUSTOMER DISTRIBUTION BY PURPOSE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A6C7D8-CB94-B00C-6741-6682110384E0}"/>
              </a:ext>
            </a:extLst>
          </p:cNvPr>
          <p:cNvSpPr/>
          <p:nvPr/>
        </p:nvSpPr>
        <p:spPr>
          <a:xfrm>
            <a:off x="5133673" y="0"/>
            <a:ext cx="3314700" cy="3855863"/>
          </a:xfrm>
          <a:prstGeom prst="rect">
            <a:avLst/>
          </a:prstGeom>
          <a:noFill/>
          <a:ln>
            <a:solidFill>
              <a:srgbClr val="E05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Total Loan Amount requested is $445.6M.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Sanctioned Loan amount is 97.58% of the Loan Requested Amount.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Disbursed loan amount is 92.67% of the Loan Requested Amount.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Total Recovered amount is 87.27% of the Loan Requested amount.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45630A58-8109-3527-C638-B4DF91AC016B}"/>
              </a:ext>
            </a:extLst>
          </p:cNvPr>
          <p:cNvSpPr/>
          <p:nvPr/>
        </p:nvSpPr>
        <p:spPr>
          <a:xfrm rot="5400000">
            <a:off x="4520184" y="1670303"/>
            <a:ext cx="484632" cy="723901"/>
          </a:xfrm>
          <a:prstGeom prst="downArrow">
            <a:avLst/>
          </a:prstGeom>
          <a:noFill/>
          <a:ln>
            <a:solidFill>
              <a:srgbClr val="E05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146A33-25EA-3397-48D5-5B958612C266}"/>
              </a:ext>
            </a:extLst>
          </p:cNvPr>
          <p:cNvSpPr/>
          <p:nvPr/>
        </p:nvSpPr>
        <p:spPr>
          <a:xfrm>
            <a:off x="4324651" y="3876675"/>
            <a:ext cx="3314700" cy="4295775"/>
          </a:xfrm>
          <a:prstGeom prst="rect">
            <a:avLst/>
          </a:prstGeom>
          <a:noFill/>
          <a:ln>
            <a:solidFill>
              <a:srgbClr val="0070C0"/>
            </a:solidFill>
          </a:ln>
          <a:scene3d>
            <a:camera prst="obliqueBottom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Total No of Customers are 39,717.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maximum no of customers are for the purpose Debt Consolidation.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Least no of customers are for the purpose Renewable energy.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FF9D449-858A-0E27-ECAD-39F736BDECB7}"/>
              </a:ext>
            </a:extLst>
          </p:cNvPr>
          <p:cNvSpPr/>
          <p:nvPr/>
        </p:nvSpPr>
        <p:spPr>
          <a:xfrm rot="16200000">
            <a:off x="7749310" y="5717483"/>
            <a:ext cx="484632" cy="704549"/>
          </a:xfrm>
          <a:prstGeom prst="down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C54C52-0B5B-53A7-A493-0CEC798677B8}"/>
              </a:ext>
            </a:extLst>
          </p:cNvPr>
          <p:cNvSpPr/>
          <p:nvPr/>
        </p:nvSpPr>
        <p:spPr>
          <a:xfrm>
            <a:off x="3524250" y="447675"/>
            <a:ext cx="876300" cy="226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B09A987-C6C7-631C-6F2B-E7C65181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323" y="447675"/>
            <a:ext cx="6067644" cy="7781925"/>
          </a:xfrm>
          <a:prstGeom prst="rect">
            <a:avLst/>
          </a:prstGeom>
        </p:spPr>
      </p:pic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D5ED98EC-1F9A-0AEB-F437-F74B46441CDA}"/>
              </a:ext>
            </a:extLst>
          </p:cNvPr>
          <p:cNvSpPr/>
          <p:nvPr/>
        </p:nvSpPr>
        <p:spPr>
          <a:xfrm rot="16200000">
            <a:off x="11437449" y="678072"/>
            <a:ext cx="220291" cy="211932"/>
          </a:xfrm>
          <a:prstGeom prst="bentUpArrow">
            <a:avLst/>
          </a:prstGeom>
          <a:solidFill>
            <a:srgbClr val="EC94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2C93DE-1BF8-2ED7-9B66-3A65DF3DB742}"/>
              </a:ext>
            </a:extLst>
          </p:cNvPr>
          <p:cNvSpPr txBox="1"/>
          <p:nvPr/>
        </p:nvSpPr>
        <p:spPr>
          <a:xfrm>
            <a:off x="10834471" y="583983"/>
            <a:ext cx="763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</a:rPr>
              <a:t>Vacation</a:t>
            </a:r>
          </a:p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</a:rPr>
              <a:t>381</a:t>
            </a:r>
          </a:p>
        </p:txBody>
      </p:sp>
      <p:sp>
        <p:nvSpPr>
          <p:cNvPr id="45" name="Arrow: Bent-Up 44">
            <a:extLst>
              <a:ext uri="{FF2B5EF4-FFF2-40B4-BE49-F238E27FC236}">
                <a16:creationId xmlns:a16="http://schemas.microsoft.com/office/drawing/2014/main" id="{9BC2CFC9-145A-7D45-AE11-90A288D77F10}"/>
              </a:ext>
            </a:extLst>
          </p:cNvPr>
          <p:cNvSpPr/>
          <p:nvPr/>
        </p:nvSpPr>
        <p:spPr>
          <a:xfrm>
            <a:off x="12333206" y="1104780"/>
            <a:ext cx="430888" cy="227630"/>
          </a:xfrm>
          <a:prstGeom prst="bentUpArrow">
            <a:avLst/>
          </a:prstGeom>
          <a:solidFill>
            <a:srgbClr val="A56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300D9-D92B-B9F2-50A2-F426F49D2B73}"/>
              </a:ext>
            </a:extLst>
          </p:cNvPr>
          <p:cNvSpPr txBox="1"/>
          <p:nvPr/>
        </p:nvSpPr>
        <p:spPr>
          <a:xfrm>
            <a:off x="12478967" y="707105"/>
            <a:ext cx="763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</a:rPr>
              <a:t>Education</a:t>
            </a:r>
          </a:p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</a:rPr>
              <a:t>325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0A76A05D-54E5-93EA-5AD1-2FFFBB7C6DBF}"/>
              </a:ext>
            </a:extLst>
          </p:cNvPr>
          <p:cNvSpPr/>
          <p:nvPr/>
        </p:nvSpPr>
        <p:spPr>
          <a:xfrm>
            <a:off x="12439785" y="1644135"/>
            <a:ext cx="430887" cy="117758"/>
          </a:xfrm>
          <a:prstGeom prst="rightArrow">
            <a:avLst/>
          </a:prstGeom>
          <a:solidFill>
            <a:srgbClr val="C181B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B965E2-CF9E-366E-79EB-3233697CFDDE}"/>
              </a:ext>
            </a:extLst>
          </p:cNvPr>
          <p:cNvSpPr txBox="1"/>
          <p:nvPr/>
        </p:nvSpPr>
        <p:spPr>
          <a:xfrm>
            <a:off x="12860624" y="1398547"/>
            <a:ext cx="1329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</a:rPr>
              <a:t>Renewable Energy</a:t>
            </a:r>
          </a:p>
          <a:p>
            <a:r>
              <a:rPr lang="en-IN" sz="1100" dirty="0">
                <a:solidFill>
                  <a:schemeClr val="bg1">
                    <a:lumMod val="95000"/>
                  </a:schemeClr>
                </a:solidFill>
              </a:rPr>
              <a:t>103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31">
        <p159:morph option="byObject"/>
      </p:transition>
    </mc:Choice>
    <mc:Fallback xmlns="">
      <p:transition spd="slow" advTm="1003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"/>
            <a:ext cx="14657879" cy="8229601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00B050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227B48-6F80-B784-FF59-D570BBC7F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5162549" cy="6476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3E182F-66AB-BAF7-4C75-57CEADBC2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100" y="-1"/>
            <a:ext cx="5829300" cy="4029075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2A7890-72F1-3275-B68F-E18A211B1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47700"/>
            <a:ext cx="5162549" cy="7581899"/>
          </a:xfrm>
          <a:prstGeom prst="rect">
            <a:avLst/>
          </a:prstGeom>
          <a:ln>
            <a:solidFill>
              <a:srgbClr val="E05D62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8F63541-91A6-20B6-3455-E95B7EA97421}"/>
              </a:ext>
            </a:extLst>
          </p:cNvPr>
          <p:cNvSpPr/>
          <p:nvPr/>
        </p:nvSpPr>
        <p:spPr>
          <a:xfrm>
            <a:off x="8801100" y="1"/>
            <a:ext cx="5829300" cy="485774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CUSTOMER TREND BY YEAR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0A241DB-BD63-D651-B545-B6A71E8952AC}"/>
              </a:ext>
            </a:extLst>
          </p:cNvPr>
          <p:cNvSpPr/>
          <p:nvPr/>
        </p:nvSpPr>
        <p:spPr>
          <a:xfrm>
            <a:off x="8251992" y="1833562"/>
            <a:ext cx="466725" cy="37147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7F41801-E9BA-B648-8036-9BA07EB13D94}"/>
              </a:ext>
            </a:extLst>
          </p:cNvPr>
          <p:cNvSpPr/>
          <p:nvPr/>
        </p:nvSpPr>
        <p:spPr>
          <a:xfrm rot="10800000">
            <a:off x="10929518" y="6084432"/>
            <a:ext cx="466725" cy="3714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AAE89B-E04C-4C89-31AB-2CEEF1CC34E2}"/>
              </a:ext>
            </a:extLst>
          </p:cNvPr>
          <p:cNvSpPr txBox="1"/>
          <p:nvPr/>
        </p:nvSpPr>
        <p:spPr>
          <a:xfrm>
            <a:off x="5244932" y="46792"/>
            <a:ext cx="3021408" cy="39703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Maximum number of </a:t>
            </a:r>
          </a:p>
          <a:p>
            <a:r>
              <a:rPr lang="en-IN" dirty="0">
                <a:solidFill>
                  <a:schemeClr val="bg1"/>
                </a:solidFill>
              </a:rPr>
              <a:t>      customers are for the year </a:t>
            </a:r>
          </a:p>
          <a:p>
            <a:r>
              <a:rPr lang="en-IN" dirty="0">
                <a:solidFill>
                  <a:schemeClr val="bg1"/>
                </a:solidFill>
              </a:rPr>
              <a:t>      2011 which is 21656.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minimum number of customers are for the year 2007 which is 251.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trend line is showing a tremendous increase in the </a:t>
            </a:r>
          </a:p>
          <a:p>
            <a:r>
              <a:rPr lang="en-IN" dirty="0">
                <a:solidFill>
                  <a:schemeClr val="bg1"/>
                </a:solidFill>
              </a:rPr>
              <a:t>     no of customers year on </a:t>
            </a:r>
          </a:p>
          <a:p>
            <a:r>
              <a:rPr lang="en-IN" dirty="0">
                <a:solidFill>
                  <a:schemeClr val="bg1"/>
                </a:solidFill>
              </a:rPr>
              <a:t>      year.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68A142-58CD-38D4-5140-21654A5EBA41}"/>
              </a:ext>
            </a:extLst>
          </p:cNvPr>
          <p:cNvSpPr txBox="1"/>
          <p:nvPr/>
        </p:nvSpPr>
        <p:spPr>
          <a:xfrm>
            <a:off x="11587162" y="4200528"/>
            <a:ext cx="28523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minimum amount sanctioned is for the year 2007 which is $2M.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maximum amount sanctioned is for the year 2011 which is $256M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estimated sanctioned amount for the next two years has been forecasted in the graph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344C12-0EFC-B25B-CB41-05D5ED6A83C9}"/>
              </a:ext>
            </a:extLst>
          </p:cNvPr>
          <p:cNvSpPr/>
          <p:nvPr/>
        </p:nvSpPr>
        <p:spPr>
          <a:xfrm>
            <a:off x="11397611" y="4069895"/>
            <a:ext cx="3142354" cy="40290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BDB80A6-1999-6448-8C00-26B0D2AAB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2549" y="4029074"/>
            <a:ext cx="5676533" cy="4200526"/>
          </a:xfrm>
          <a:prstGeom prst="rect">
            <a:avLst/>
          </a:prstGeom>
        </p:spPr>
      </p:pic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015F2EE7-161F-5197-D7BD-0B55A710E65E}"/>
              </a:ext>
            </a:extLst>
          </p:cNvPr>
          <p:cNvSpPr/>
          <p:nvPr/>
        </p:nvSpPr>
        <p:spPr>
          <a:xfrm>
            <a:off x="10159726" y="5933872"/>
            <a:ext cx="116732" cy="1311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FFC9936F-510A-9677-CD5C-63C8D6C4969A}"/>
              </a:ext>
            </a:extLst>
          </p:cNvPr>
          <p:cNvSpPr/>
          <p:nvPr/>
        </p:nvSpPr>
        <p:spPr>
          <a:xfrm>
            <a:off x="10716317" y="5684008"/>
            <a:ext cx="116732" cy="1311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946B91-70F8-491D-3DDD-5EDE320F0C57}"/>
              </a:ext>
            </a:extLst>
          </p:cNvPr>
          <p:cNvSpPr txBox="1"/>
          <p:nvPr/>
        </p:nvSpPr>
        <p:spPr>
          <a:xfrm>
            <a:off x="9834821" y="5492946"/>
            <a:ext cx="791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$288M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EBB5F6-4A61-7208-79C1-AA7D336C96D3}"/>
              </a:ext>
            </a:extLst>
          </p:cNvPr>
          <p:cNvSpPr txBox="1"/>
          <p:nvPr/>
        </p:nvSpPr>
        <p:spPr>
          <a:xfrm>
            <a:off x="10223215" y="5104455"/>
            <a:ext cx="909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$352M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59D67E-875D-AAAC-1C1E-95EE7B2AB4F7}"/>
              </a:ext>
            </a:extLst>
          </p:cNvPr>
          <p:cNvSpPr/>
          <p:nvPr/>
        </p:nvSpPr>
        <p:spPr>
          <a:xfrm>
            <a:off x="5161181" y="4098373"/>
            <a:ext cx="6207583" cy="485774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 SANCTIONED AMOUNT BY YEAR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614">
        <p159:morph option="byObject"/>
      </p:transition>
    </mc:Choice>
    <mc:Fallback xmlns="">
      <p:transition spd="slow" advTm="861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C0C0C">
              <a:alpha val="75000"/>
            </a:srgbClr>
          </a:solidFill>
          <a:ln w="13097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24" name="Screen Recording 23">
            <a:hlinkClick r:id="" action="ppaction://media"/>
            <a:extLst>
              <a:ext uri="{FF2B5EF4-FFF2-40B4-BE49-F238E27FC236}">
                <a16:creationId xmlns:a16="http://schemas.microsoft.com/office/drawing/2014/main" id="{555F9BE9-A8E1-5401-1518-AE86D5DF8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04080" y="628021"/>
            <a:ext cx="9626320" cy="760157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4582694-3E41-56B9-95B6-FEF3D49A2DFE}"/>
              </a:ext>
            </a:extLst>
          </p:cNvPr>
          <p:cNvSpPr/>
          <p:nvPr/>
        </p:nvSpPr>
        <p:spPr>
          <a:xfrm>
            <a:off x="4990214" y="0"/>
            <a:ext cx="9654051" cy="663191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REVOLVING BALANCE BY GRADE AND SUB-GRADE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FC489E-3C98-FFFB-010C-FEA188A3A073}"/>
              </a:ext>
            </a:extLst>
          </p:cNvPr>
          <p:cNvSpPr/>
          <p:nvPr/>
        </p:nvSpPr>
        <p:spPr>
          <a:xfrm>
            <a:off x="211158" y="1979525"/>
            <a:ext cx="4109776" cy="425045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F2C61A3-F796-C42F-819F-0696A2777361}"/>
              </a:ext>
            </a:extLst>
          </p:cNvPr>
          <p:cNvSpPr/>
          <p:nvPr/>
        </p:nvSpPr>
        <p:spPr>
          <a:xfrm>
            <a:off x="4320934" y="3932239"/>
            <a:ext cx="673243" cy="3918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83DBB1-6C3C-3E50-8AEE-E6865A26FB04}"/>
              </a:ext>
            </a:extLst>
          </p:cNvPr>
          <p:cNvSpPr txBox="1"/>
          <p:nvPr/>
        </p:nvSpPr>
        <p:spPr>
          <a:xfrm>
            <a:off x="874351" y="2673590"/>
            <a:ext cx="29944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Revolving balance is the amount of credit that is unpaid at the end of the billing cycle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maximum revolving balance is for Grade 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minimum revolving balance is for the Grade 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296">
        <p159:morph option="byObject"/>
      </p:transition>
    </mc:Choice>
    <mc:Fallback xmlns="">
      <p:transition spd="slow" advTm="92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096"/>
            <a:ext cx="14630400" cy="8232934"/>
          </a:xfrm>
          <a:prstGeom prst="rect">
            <a:avLst/>
          </a:prstGeom>
          <a:solidFill>
            <a:srgbClr val="0C0C0C">
              <a:alpha val="75000"/>
            </a:srgbClr>
          </a:solidFill>
          <a:ln w="13097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E3DA5-A41A-2CB9-E9B2-D8F06036C985}"/>
              </a:ext>
            </a:extLst>
          </p:cNvPr>
          <p:cNvSpPr txBox="1"/>
          <p:nvPr/>
        </p:nvSpPr>
        <p:spPr>
          <a:xfrm>
            <a:off x="8925791" y="7335982"/>
            <a:ext cx="259773" cy="89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9" name="Screen Recording 18">
            <a:hlinkClick r:id="" action="ppaction://media"/>
            <a:extLst>
              <a:ext uri="{FF2B5EF4-FFF2-40B4-BE49-F238E27FC236}">
                <a16:creationId xmlns:a16="http://schemas.microsoft.com/office/drawing/2014/main" id="{E983971D-F015-461B-CD9D-5849E49E5F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-1" r="1491" b="-1373"/>
          <a:stretch/>
        </p:blipFill>
        <p:spPr>
          <a:xfrm>
            <a:off x="120582" y="592852"/>
            <a:ext cx="5395963" cy="76769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145ACC-E868-C526-2795-F29C04312DB5}"/>
              </a:ext>
            </a:extLst>
          </p:cNvPr>
          <p:cNvSpPr/>
          <p:nvPr/>
        </p:nvSpPr>
        <p:spPr>
          <a:xfrm>
            <a:off x="120582" y="70338"/>
            <a:ext cx="5315576" cy="522514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PURPOSE  BY LATE FEE 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788188-CA37-53C6-DBAE-98F448A1464F}"/>
              </a:ext>
            </a:extLst>
          </p:cNvPr>
          <p:cNvSpPr/>
          <p:nvPr/>
        </p:nvSpPr>
        <p:spPr>
          <a:xfrm>
            <a:off x="8925791" y="11722"/>
            <a:ext cx="5672421" cy="522514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AVG. INTEREST RATE % BY PURPOSE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C0631F-7191-509E-2704-A76155191F37}"/>
              </a:ext>
            </a:extLst>
          </p:cNvPr>
          <p:cNvSpPr/>
          <p:nvPr/>
        </p:nvSpPr>
        <p:spPr>
          <a:xfrm>
            <a:off x="6149591" y="70338"/>
            <a:ext cx="2744012" cy="3880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78729A-FC0A-629F-A6B5-051D1727AE7B}"/>
              </a:ext>
            </a:extLst>
          </p:cNvPr>
          <p:cNvSpPr/>
          <p:nvPr/>
        </p:nvSpPr>
        <p:spPr>
          <a:xfrm>
            <a:off x="5526593" y="4039433"/>
            <a:ext cx="2744012" cy="41014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3B108B5-3CE7-AF25-6D74-71768A136BD2}"/>
              </a:ext>
            </a:extLst>
          </p:cNvPr>
          <p:cNvSpPr/>
          <p:nvPr/>
        </p:nvSpPr>
        <p:spPr>
          <a:xfrm rot="10800000">
            <a:off x="5556739" y="1832157"/>
            <a:ext cx="592852" cy="33159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251B48E-D3C0-5E3E-D9A2-19293265BDA2}"/>
              </a:ext>
            </a:extLst>
          </p:cNvPr>
          <p:cNvSpPr/>
          <p:nvPr/>
        </p:nvSpPr>
        <p:spPr>
          <a:xfrm>
            <a:off x="8260557" y="5863214"/>
            <a:ext cx="592852" cy="33159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68F6B9-3BFB-C19C-AB53-B2079A147044}"/>
              </a:ext>
            </a:extLst>
          </p:cNvPr>
          <p:cNvSpPr txBox="1"/>
          <p:nvPr/>
        </p:nvSpPr>
        <p:spPr>
          <a:xfrm>
            <a:off x="6189785" y="159102"/>
            <a:ext cx="2625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purpose credit card has the least no of customers paying the Late fee which is 3.90%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purpose Renewable energy has the maximum no of customers paying the late fee which is 11.65%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D11776-6093-CD37-4F17-4ADB900829CA}"/>
              </a:ext>
            </a:extLst>
          </p:cNvPr>
          <p:cNvSpPr txBox="1"/>
          <p:nvPr/>
        </p:nvSpPr>
        <p:spPr>
          <a:xfrm>
            <a:off x="5704610" y="4133230"/>
            <a:ext cx="23441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average interest rate is 11.72%.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/>
                </a:solidFill>
              </a:rPr>
              <a:t>The interest rate for purposes like small business, debt consolidation, house, wedding, others have more than average interest rate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2620-35AB-15AD-C99F-6F23819EAE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09"/>
          <a:stretch/>
        </p:blipFill>
        <p:spPr>
          <a:xfrm>
            <a:off x="8984037" y="592852"/>
            <a:ext cx="5614175" cy="7656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7DF45-4FC6-D80B-BE8E-EBCD0D657880}"/>
              </a:ext>
            </a:extLst>
          </p:cNvPr>
          <p:cNvSpPr txBox="1"/>
          <p:nvPr/>
        </p:nvSpPr>
        <p:spPr>
          <a:xfrm>
            <a:off x="13927014" y="1165785"/>
            <a:ext cx="793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11.72%.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20912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296">
        <p159:morph option="byObject"/>
      </p:transition>
    </mc:Choice>
    <mc:Fallback xmlns="">
      <p:transition spd="slow" advTm="9296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C0C0C">
              <a:alpha val="75000"/>
            </a:srgbClr>
          </a:solidFill>
          <a:ln w="13097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24" name="Screen Recording 23">
            <a:hlinkClick r:id="" action="ppaction://media"/>
            <a:extLst>
              <a:ext uri="{FF2B5EF4-FFF2-40B4-BE49-F238E27FC236}">
                <a16:creationId xmlns:a16="http://schemas.microsoft.com/office/drawing/2014/main" id="{359AA0E5-78C1-7B55-E919-A0431C673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41099" y="1183940"/>
            <a:ext cx="6049109" cy="704389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4C59767-2573-81EE-B210-5E61C2A70493}"/>
              </a:ext>
            </a:extLst>
          </p:cNvPr>
          <p:cNvSpPr/>
          <p:nvPr/>
        </p:nvSpPr>
        <p:spPr>
          <a:xfrm>
            <a:off x="8541098" y="0"/>
            <a:ext cx="6089301" cy="673240"/>
          </a:xfrm>
          <a:prstGeom prst="rect">
            <a:avLst/>
          </a:prstGeom>
          <a:solidFill>
            <a:srgbClr val="E157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TOP 15 STATES BY PROFIT% &amp; VERIFICATION STATUS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4877A8-737E-9310-5539-04460416647C}"/>
              </a:ext>
            </a:extLst>
          </p:cNvPr>
          <p:cNvSpPr/>
          <p:nvPr/>
        </p:nvSpPr>
        <p:spPr>
          <a:xfrm>
            <a:off x="8541100" y="673196"/>
            <a:ext cx="542610" cy="512464"/>
          </a:xfrm>
          <a:prstGeom prst="rect">
            <a:avLst/>
          </a:prstGeom>
          <a:solidFill>
            <a:srgbClr val="E87C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CD12C9-A31B-E500-42B8-95520CF3F5FD}"/>
              </a:ext>
            </a:extLst>
          </p:cNvPr>
          <p:cNvSpPr/>
          <p:nvPr/>
        </p:nvSpPr>
        <p:spPr>
          <a:xfrm>
            <a:off x="11565654" y="673239"/>
            <a:ext cx="542610" cy="510701"/>
          </a:xfrm>
          <a:prstGeom prst="rect">
            <a:avLst/>
          </a:prstGeom>
          <a:solidFill>
            <a:srgbClr val="987F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B1BDB6-79CB-4D21-593F-B211A58E272E}"/>
              </a:ext>
            </a:extLst>
          </p:cNvPr>
          <p:cNvSpPr txBox="1"/>
          <p:nvPr/>
        </p:nvSpPr>
        <p:spPr>
          <a:xfrm>
            <a:off x="9304776" y="728535"/>
            <a:ext cx="218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NOT - VERIFIED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75F9BA-131D-26EF-0358-D5FE34E7D6F1}"/>
              </a:ext>
            </a:extLst>
          </p:cNvPr>
          <p:cNvSpPr txBox="1"/>
          <p:nvPr/>
        </p:nvSpPr>
        <p:spPr>
          <a:xfrm>
            <a:off x="12471681" y="728535"/>
            <a:ext cx="266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VERIFIED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67DCDF-6298-ACB5-8F25-D4B68FF55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01450"/>
            <a:ext cx="5836419" cy="7931483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A9E1849-2517-0486-060B-65149734DC35}"/>
              </a:ext>
            </a:extLst>
          </p:cNvPr>
          <p:cNvSpPr/>
          <p:nvPr/>
        </p:nvSpPr>
        <p:spPr>
          <a:xfrm>
            <a:off x="5978769" y="120580"/>
            <a:ext cx="2341263" cy="3526972"/>
          </a:xfrm>
          <a:prstGeom prst="roundRect">
            <a:avLst/>
          </a:prstGeom>
          <a:noFill/>
          <a:ln>
            <a:solidFill>
              <a:srgbClr val="E05D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43504AA-80A1-1D52-AC03-4231AE193879}"/>
              </a:ext>
            </a:extLst>
          </p:cNvPr>
          <p:cNvSpPr/>
          <p:nvPr/>
        </p:nvSpPr>
        <p:spPr>
          <a:xfrm>
            <a:off x="5926856" y="4582048"/>
            <a:ext cx="2341263" cy="352697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D7404D-25A1-9AFB-805C-665449FA4DE0}"/>
              </a:ext>
            </a:extLst>
          </p:cNvPr>
          <p:cNvSpPr/>
          <p:nvPr/>
        </p:nvSpPr>
        <p:spPr>
          <a:xfrm>
            <a:off x="-10045" y="-15042"/>
            <a:ext cx="5846464" cy="673240"/>
          </a:xfrm>
          <a:prstGeom prst="rect">
            <a:avLst/>
          </a:prstGeom>
          <a:solidFill>
            <a:srgbClr val="E157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DISBURSED AMOUNT BY GRADE AND SUB-GRADE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F99F4A-0D8E-4127-EDC8-3803C2F50C06}"/>
              </a:ext>
            </a:extLst>
          </p:cNvPr>
          <p:cNvSpPr/>
          <p:nvPr/>
        </p:nvSpPr>
        <p:spPr>
          <a:xfrm>
            <a:off x="6591720" y="3637506"/>
            <a:ext cx="241158" cy="396910"/>
          </a:xfrm>
          <a:prstGeom prst="rect">
            <a:avLst/>
          </a:prstGeom>
          <a:solidFill>
            <a:srgbClr val="E05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DC24D4-1FCE-2041-5710-869EAF13D7A6}"/>
              </a:ext>
            </a:extLst>
          </p:cNvPr>
          <p:cNvSpPr/>
          <p:nvPr/>
        </p:nvSpPr>
        <p:spPr>
          <a:xfrm>
            <a:off x="7315200" y="4195184"/>
            <a:ext cx="251210" cy="3969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5D7A897-CDF7-0581-16CA-6A2F2A27BD3C}"/>
              </a:ext>
            </a:extLst>
          </p:cNvPr>
          <p:cNvSpPr/>
          <p:nvPr/>
        </p:nvSpPr>
        <p:spPr>
          <a:xfrm rot="10800000">
            <a:off x="6231656" y="3933936"/>
            <a:ext cx="599547" cy="386864"/>
          </a:xfrm>
          <a:prstGeom prst="rightArrow">
            <a:avLst/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EC51AD5-25B1-1F6C-C338-DF1D929AA34C}"/>
              </a:ext>
            </a:extLst>
          </p:cNvPr>
          <p:cNvSpPr/>
          <p:nvPr/>
        </p:nvSpPr>
        <p:spPr>
          <a:xfrm>
            <a:off x="7315205" y="3908804"/>
            <a:ext cx="599547" cy="38686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F32220-C7DB-0224-5930-2ECC588DC4B3}"/>
              </a:ext>
            </a:extLst>
          </p:cNvPr>
          <p:cNvSpPr txBox="1"/>
          <p:nvPr/>
        </p:nvSpPr>
        <p:spPr>
          <a:xfrm>
            <a:off x="6211560" y="301450"/>
            <a:ext cx="19661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Grade B and sub-Grade B3 has the highest Disbursed amount.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Grade G and Sub-Grade G5 has the least disbursed amount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6F67E7-B16C-249B-1B1A-34EC22C619C2}"/>
              </a:ext>
            </a:extLst>
          </p:cNvPr>
          <p:cNvSpPr txBox="1"/>
          <p:nvPr/>
        </p:nvSpPr>
        <p:spPr>
          <a:xfrm>
            <a:off x="6069207" y="4635403"/>
            <a:ext cx="19661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The highest profit % is for WY. For Verified-26.38% &amp; Not-Verified – 18.07%.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The least profit % is for AZ. For Verified-23.20% &amp; Not-Verified – 16.86%.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49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611">
        <p159:morph option="byObject"/>
      </p:transition>
    </mc:Choice>
    <mc:Fallback xmlns="">
      <p:transition spd="slow" advTm="106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chemeClr val="tx1">
              <a:alpha val="75000"/>
            </a:schemeClr>
          </a:solidFill>
          <a:ln w="13097">
            <a:solidFill>
              <a:schemeClr val="tx1">
                <a:alpha val="16000"/>
              </a:scheme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0CC4D7-D5A4-BE12-0C22-538F876A40EA}"/>
              </a:ext>
            </a:extLst>
          </p:cNvPr>
          <p:cNvSpPr/>
          <p:nvPr/>
        </p:nvSpPr>
        <p:spPr>
          <a:xfrm>
            <a:off x="0" y="0"/>
            <a:ext cx="14630400" cy="803868"/>
          </a:xfrm>
          <a:prstGeom prst="rect">
            <a:avLst/>
          </a:prstGeom>
          <a:solidFill>
            <a:srgbClr val="E05D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CUSTOMERS BY GRADE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A5C87AF-730B-9C7B-F114-7FCF96DA2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735" y="1206262"/>
            <a:ext cx="12079818" cy="650580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14F5AC5-52DA-A20F-5322-2604450C3945}"/>
              </a:ext>
            </a:extLst>
          </p:cNvPr>
          <p:cNvSpPr/>
          <p:nvPr/>
        </p:nvSpPr>
        <p:spPr>
          <a:xfrm>
            <a:off x="6872224" y="4057232"/>
            <a:ext cx="2280976" cy="80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Total Customers</a:t>
            </a:r>
          </a:p>
          <a:p>
            <a:pPr algn="ctr"/>
            <a:r>
              <a:rPr lang="en-IN" dirty="0"/>
              <a:t>39,717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D95ED60-49F7-A207-0560-933B72225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14" y="1643270"/>
            <a:ext cx="872707" cy="51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7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708</Words>
  <Application>Microsoft Office PowerPoint</Application>
  <PresentationFormat>Custom</PresentationFormat>
  <Paragraphs>136</Paragraphs>
  <Slides>14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Barlow</vt:lpstr>
      <vt:lpstr>Barlow, sans-serif</vt:lpstr>
      <vt:lpstr>Calibri</vt:lpstr>
      <vt:lpstr>Roboto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Jakka Akhilesh</cp:lastModifiedBy>
  <cp:revision>5</cp:revision>
  <dcterms:created xsi:type="dcterms:W3CDTF">2023-11-21T07:35:25Z</dcterms:created>
  <dcterms:modified xsi:type="dcterms:W3CDTF">2024-01-21T06:33:15Z</dcterms:modified>
</cp:coreProperties>
</file>